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4" r:id="rId18"/>
    <p:sldId id="315" r:id="rId19"/>
    <p:sldId id="319" r:id="rId20"/>
    <p:sldId id="327" r:id="rId21"/>
    <p:sldId id="328" r:id="rId22"/>
    <p:sldId id="321" r:id="rId23"/>
    <p:sldId id="329" r:id="rId24"/>
    <p:sldId id="317" r:id="rId2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3/23/2016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3/23/2016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3/23/2016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 smtClean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 smtClean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 smtClean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 smtClean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 smtClean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 smtClean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 smtClean="0"/>
          </a:p>
          <a:p>
            <a:pPr algn="l" rtl="0">
              <a:buFontTx/>
              <a:buNone/>
              <a:defRPr/>
            </a:pPr>
            <a:r>
              <a:rPr lang="en-US" sz="2300" dirty="0" smtClean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  const    float    PI  = 3.14; </a:t>
            </a:r>
          </a:p>
          <a:p>
            <a:pPr algn="l" rtl="0">
              <a:defRPr/>
            </a:pPr>
            <a:endParaRPr lang="en-US" dirty="0" smtClean="0"/>
          </a:p>
          <a:p>
            <a:pPr algn="l" rtl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Must begin with a letter or underscore ‘_’.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 smtClean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     char 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>
                <a:solidFill>
                  <a:schemeClr val="tx1"/>
                </a:solidFill>
              </a:rPr>
              <a:t>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</a:t>
            </a:r>
            <a:r>
              <a:rPr lang="en-US" sz="2400" kern="0" dirty="0" smtClean="0">
                <a:solidFill>
                  <a:schemeClr val="tx1"/>
                </a:solidFill>
              </a:rPr>
              <a:t>            void                 </a:t>
            </a:r>
            <a:r>
              <a:rPr lang="en-US" sz="2400" kern="0" dirty="0">
                <a:solidFill>
                  <a:schemeClr val="tx1"/>
                </a:solidFill>
              </a:rPr>
              <a:t>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</a:t>
            </a:r>
            <a:r>
              <a:rPr lang="en-US" sz="2400" kern="0" dirty="0" smtClean="0">
                <a:solidFill>
                  <a:schemeClr val="tx1"/>
                </a:solidFill>
              </a:rPr>
              <a:t>    </a:t>
            </a:r>
            <a:r>
              <a:rPr lang="en-US" sz="2400" kern="0" dirty="0">
                <a:solidFill>
                  <a:schemeClr val="tx1"/>
                </a:solidFill>
              </a:rPr>
              <a:t>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area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shoubra_</a:t>
                      </a:r>
                      <a:r>
                        <a:rPr lang="en-US" baseline="0" dirty="0" err="1" smtClean="0"/>
                        <a:t>faculty</a:t>
                      </a:r>
                      <a:endParaRPr lang="ar-E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w234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Ahmed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-faculty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A_3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temp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 smtClean="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Type</a:t>
                      </a:r>
                      <a:endParaRPr lang="ar-EG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Integer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Real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Character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Boolean</a:t>
                      </a:r>
                      <a:endParaRPr lang="ar-E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</a:t>
            </a:r>
            <a:r>
              <a:rPr lang="en-US" sz="2400" dirty="0" smtClean="0"/>
              <a:t>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2143116"/>
            <a:ext cx="3929090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200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typedef Declarations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4348" y="1539137"/>
            <a:ext cx="73580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You can rename an existing type using </a:t>
            </a:r>
            <a:r>
              <a:rPr lang="en-US" sz="2400" b="1" dirty="0"/>
              <a:t>typedef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endParaRPr lang="en-US" sz="1000" dirty="0"/>
          </a:p>
          <a:p>
            <a:pPr algn="ctr"/>
            <a:r>
              <a:rPr lang="en-US" sz="2400" dirty="0"/>
              <a:t>typedef    type    </a:t>
            </a:r>
            <a:r>
              <a:rPr lang="en-US" sz="2400" dirty="0" err="1"/>
              <a:t>freshname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For example, this tells the compiler that number is another name for int:</a:t>
            </a:r>
          </a:p>
          <a:p>
            <a:pPr algn="ctr"/>
            <a:r>
              <a:rPr lang="en-US" sz="2400" dirty="0"/>
              <a:t>typedef     int       number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Therefore, the following declaration is perfectly legal and creates an integer variable called distance:</a:t>
            </a:r>
          </a:p>
          <a:p>
            <a:pPr algn="ctr"/>
            <a:r>
              <a:rPr lang="en-US" sz="2400" dirty="0"/>
              <a:t>number   distance;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std::cout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std::</a:t>
            </a:r>
            <a:r>
              <a:rPr lang="en-US" sz="2000" dirty="0" smtClean="0"/>
              <a:t> specifies the "namespace" which </a:t>
            </a:r>
            <a:r>
              <a:rPr lang="en-US" sz="2000" b="1" dirty="0" smtClean="0">
                <a:latin typeface="Courier New" pitchFamily="49" charset="0"/>
              </a:rPr>
              <a:t>cout</a:t>
            </a:r>
            <a:r>
              <a:rPr lang="en-US" sz="2000" dirty="0" smtClean="0"/>
              <a:t> belongs to                 -  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dirty="0" smtClean="0"/>
              <a:t> can be removed through the use of </a:t>
            </a:r>
            <a:r>
              <a:rPr lang="en-US" sz="2000" b="1" dirty="0" smtClean="0">
                <a:latin typeface="Courier New" pitchFamily="49" charset="0"/>
              </a:rPr>
              <a:t>using</a:t>
            </a:r>
            <a:r>
              <a:rPr lang="en-US" sz="2000" dirty="0" smtClean="0"/>
              <a:t> statements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Value to the right of the operator (right operand) inserted into output stream (which is connected to the screen)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std::cout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Indicates that a “special” character is to be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75952"/>
              </p:ext>
            </p:extLst>
          </p:nvPr>
        </p:nvGraphicFramePr>
        <p:xfrm>
          <a:off x="1533525" y="2286000"/>
          <a:ext cx="59166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5995566" imgH="1906985" progId="Word.Document.8">
                  <p:embed/>
                </p:oleObj>
              </mc:Choice>
              <mc:Fallback>
                <p:oleObj name="Document" r:id="rId4" imgW="5995566" imgH="1906985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86000"/>
                        <a:ext cx="5916613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823333"/>
            <a:ext cx="7924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7. a Simple Program: Calculating the area of a Circle </a:t>
            </a: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2.3 newline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 </a:t>
            </a:r>
            <a:r>
              <a:rPr lang="en-US" sz="1600" smtClean="0">
                <a:latin typeface="Courier New" pitchFamily="49" charset="0"/>
              </a:rPr>
              <a:t>main</a:t>
            </a:r>
            <a:endParaRPr lang="en-US" sz="8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2.5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2.6 Print </a:t>
            </a:r>
            <a:r>
              <a:rPr lang="en-US" sz="1600" smtClean="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2.7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2.8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Program Output</a:t>
            </a:r>
          </a:p>
          <a:p>
            <a:pPr eaLnBrk="1" hangingPunct="1"/>
            <a:endParaRPr lang="en-US" sz="16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"Welcome\</a:t>
                </a:r>
                <a:r>
                  <a:rPr lang="en-US" b="1" dirty="0" err="1">
                    <a:latin typeface="Courier New" pitchFamily="49" charset="0"/>
                  </a:rPr>
                  <a:t>nto</a:t>
                </a:r>
                <a:r>
                  <a:rPr lang="en-US" b="1" dirty="0">
                    <a:latin typeface="Courier New" pitchFamily="49" charset="0"/>
                  </a:rPr>
                  <a:t>\n\</a:t>
                </a:r>
                <a:r>
                  <a:rPr lang="en-US" b="1" dirty="0" err="1">
                    <a:latin typeface="Courier New" pitchFamily="49" charset="0"/>
                  </a:rPr>
                  <a:t>nC</a:t>
                </a:r>
                <a:r>
                  <a:rPr lang="en-US" b="1" dirty="0">
                    <a:latin typeface="Courier New" pitchFamily="49" charset="0"/>
                  </a:rPr>
                  <a:t>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6.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dirty="0" smtClean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When used with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dirty="0" smtClean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The user types a value, then presses the </a:t>
            </a:r>
            <a:r>
              <a:rPr lang="en-US" sz="2000" i="1" dirty="0" smtClean="0"/>
              <a:t>Enter</a:t>
            </a:r>
            <a:r>
              <a:rPr lang="en-US" sz="2000" dirty="0" smtClean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Waits for user input, then stores input in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endParaRPr lang="en-US" sz="2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 =</a:t>
            </a:r>
            <a:r>
              <a:rPr lang="en-US" sz="2800" dirty="0" smtClean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 smtClean="0"/>
              <a:t>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2.1 Initialize variables </a:t>
            </a:r>
            <a:r>
              <a:rPr lang="en-US" sz="1600" smtClean="0">
                <a:latin typeface="Courier New" pitchFamily="49" charset="0"/>
              </a:rPr>
              <a:t>integer1</a:t>
            </a:r>
            <a:r>
              <a:rPr lang="en-US" sz="1600" smtClean="0"/>
              <a:t>, </a:t>
            </a:r>
            <a:r>
              <a:rPr lang="en-US" sz="1600" smtClean="0">
                <a:latin typeface="Courier New" pitchFamily="49" charset="0"/>
              </a:rPr>
              <a:t>integer2</a:t>
            </a:r>
            <a:r>
              <a:rPr lang="en-US" sz="1600" smtClean="0"/>
              <a:t>, and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2.2.1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 </a:t>
            </a:r>
            <a:r>
              <a:rPr lang="en-US" sz="1600" smtClean="0"/>
              <a:t>2.3.1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2.4 Add variables and put result into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2.5 Print </a:t>
            </a:r>
            <a:r>
              <a:rPr lang="en-US" sz="1600" smtClean="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 smtClean="0"/>
              <a:t>      2.5.1 Output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2.6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integer1, integer2, sum;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first integer\n";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integer1;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"Enter second integer\n";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cin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&gt;&gt; integer2;               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"Sum is " &lt;&lt; sum &lt;&lt; </a:t>
                </a:r>
                <a:r>
                  <a:rPr lang="en-US" b="1" dirty="0" err="1">
                    <a:latin typeface="Courier New" pitchFamily="49" charset="0"/>
                  </a:rPr>
                  <a:t>std</a:t>
                </a:r>
                <a:r>
                  <a:rPr lang="en-US" b="1" dirty="0">
                    <a:latin typeface="Courier New" pitchFamily="49" charset="0"/>
                  </a:rPr>
                  <a:t>::</a:t>
                </a:r>
                <a:r>
                  <a:rPr lang="en-US" b="1" dirty="0" err="1">
                    <a:latin typeface="Courier New" pitchFamily="49" charset="0"/>
                  </a:rPr>
                  <a:t>endl</a:t>
                </a:r>
                <a:r>
                  <a:rPr lang="en-US" b="1" dirty="0">
                    <a:latin typeface="Courier New" pitchFamily="49" charset="0"/>
                  </a:rPr>
                  <a:t>;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0"/>
            <a:ext cx="6019800" cy="590550"/>
            <a:chOff x="1680" y="1344"/>
            <a:chExt cx="3792" cy="372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how </a:t>
              </a:r>
              <a:r>
                <a:rPr lang="en-US" sz="1600" b="1">
                  <a:latin typeface="Courier New" pitchFamily="49" charset="0"/>
                </a:rPr>
                <a:t>std::cin</a:t>
              </a:r>
              <a:r>
                <a:rPr lang="en-US" sz="160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Variables can be output using </a:t>
              </a:r>
              <a:r>
                <a:rPr lang="en-US" sz="1600" b="1">
                  <a:latin typeface="Courier New" pitchFamily="49" charset="0"/>
                </a:rPr>
                <a:t>std::cout &lt;&lt; variableName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std::endl</a:t>
              </a:r>
              <a:r>
                <a:rPr lang="en-US" sz="160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7.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323920"/>
            <a:ext cx="7286652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000" dirty="0"/>
              <a:t># 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# define   PI    </a:t>
            </a:r>
            <a:r>
              <a:rPr lang="en-US" sz="2000" dirty="0" smtClean="0"/>
              <a:t>3.14</a:t>
            </a:r>
          </a:p>
          <a:p>
            <a:pPr>
              <a:defRPr/>
            </a:pPr>
            <a:r>
              <a:rPr lang="en-US" sz="2000" dirty="0" smtClean="0"/>
              <a:t>using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area */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 “ The area of the circle is ” &lt;&lt; Area ;</a:t>
            </a:r>
          </a:p>
          <a:p>
            <a:pPr>
              <a:defRPr/>
            </a:pPr>
            <a:r>
              <a:rPr lang="en-US" sz="2400" dirty="0"/>
              <a:t>r</a:t>
            </a:r>
            <a:r>
              <a:rPr lang="en-US" sz="2400" dirty="0" smtClean="0"/>
              <a:t>eturn 0;</a:t>
            </a:r>
          </a:p>
          <a:p>
            <a:pPr>
              <a:defRPr/>
            </a:pPr>
            <a:r>
              <a:rPr lang="en-US" sz="2400" dirty="0" smtClean="0"/>
              <a:t>}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>
                <a:solidFill>
                  <a:srgbClr val="0070C0"/>
                </a:solidFill>
              </a:rPr>
              <a:t>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1. Introduction to C++ Programming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C++ language</a:t>
            </a:r>
          </a:p>
          <a:p>
            <a:pPr lvl="1" algn="l" rtl="0" eaLnBrk="1" hangingPunct="1"/>
            <a:r>
              <a:rPr lang="en-US" sz="2400" dirty="0" smtClean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Following are several examples</a:t>
            </a:r>
          </a:p>
          <a:p>
            <a:pPr lvl="1" algn="l" rtl="0" eaLnBrk="1" hangingPunct="1"/>
            <a:r>
              <a:rPr lang="en-US" sz="2400" dirty="0" smtClean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 smtClean="0"/>
              <a:t>- Each example is analyzed one statement at a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 smtClean="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 smtClean="0"/>
          </a:p>
          <a:p>
            <a:pPr marL="228600" indent="-228600" eaLnBrk="1" hangingPunct="1"/>
            <a:r>
              <a:rPr lang="en-US" sz="1600" smtClean="0"/>
              <a:t>2.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3.1 Print</a:t>
            </a:r>
            <a:r>
              <a:rPr lang="en-US" sz="1600" smtClean="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3.2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228600" indent="-228600" eaLnBrk="1" hangingPunct="1"/>
            <a:endParaRPr lang="en-US" sz="1800" smtClean="0"/>
          </a:p>
          <a:p>
            <a:pPr marL="228600" indent="-2286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561"/>
              <a:chOff x="0" y="777"/>
              <a:chExt cx="3072" cy="561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56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</a:rPr>
                  <a:t>iostream</a:t>
                </a:r>
                <a:r>
                  <a:rPr lang="en-US" b="1" dirty="0" smtClean="0">
                    <a:latin typeface="Courier New" pitchFamily="49" charset="0"/>
                  </a:rPr>
                  <a:t>&gt;</a:t>
                </a: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 dirty="0">
                    <a:latin typeface="Courier New" pitchFamily="49" charset="0"/>
                  </a:rPr>
                  <a:t>   </a:t>
                </a:r>
                <a:r>
                  <a:rPr lang="en-US" b="1" dirty="0" err="1" smtClean="0">
                    <a:latin typeface="Courier New" pitchFamily="49" charset="0"/>
                  </a:rPr>
                  <a:t>cout</a:t>
                </a:r>
                <a:r>
                  <a:rPr lang="en-US" b="1" dirty="0" smtClean="0">
                    <a:latin typeface="Courier New" pitchFamily="49" charset="0"/>
                  </a:rPr>
                  <a:t> </a:t>
                </a:r>
                <a:r>
                  <a:rPr lang="en-US" b="1" dirty="0">
                    <a:latin typeface="Courier New" pitchFamily="49" charset="0"/>
                  </a:rPr>
                  <a:t>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2743200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Prints 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The entire line, including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std::cout</a:t>
              </a:r>
              <a:r>
                <a:rPr lang="en-US" sz="1600">
                  <a:solidFill>
                    <a:schemeClr val="tx1"/>
                  </a:solidFill>
                </a:rPr>
                <a:t>,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>
                  <a:solidFill>
                    <a:schemeClr val="tx1"/>
                  </a:solidFill>
                </a:rPr>
                <a:t> </a:t>
              </a:r>
              <a:r>
                <a:rPr lang="en-US" sz="1600" i="1">
                  <a:solidFill>
                    <a:schemeClr val="tx1"/>
                  </a:solidFill>
                </a:rPr>
                <a:t>operator</a:t>
              </a:r>
              <a:r>
                <a:rPr lang="en-US" sz="1600" b="1" i="1">
                  <a:solidFill>
                    <a:schemeClr val="tx1"/>
                  </a:solidFill>
                </a:rPr>
                <a:t>, </a:t>
              </a:r>
              <a:r>
                <a:rPr lang="en-US" sz="1600">
                  <a:solidFill>
                    <a:schemeClr val="tx1"/>
                  </a:solidFill>
                </a:rPr>
                <a:t>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>
                  <a:solidFill>
                    <a:schemeClr val="tx1"/>
                  </a:solidFill>
                </a:rPr>
                <a:t> and the </a:t>
              </a:r>
              <a:r>
                <a:rPr lang="en-US" sz="1600" i="1">
                  <a:solidFill>
                    <a:schemeClr val="tx1"/>
                  </a:solidFill>
                </a:rPr>
                <a:t>semicolon</a:t>
              </a:r>
              <a:r>
                <a:rPr lang="en-US" sz="1600">
                  <a:solidFill>
                    <a:schemeClr val="tx1"/>
                  </a:solidFill>
                </a:rPr>
                <a:t> 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>
                  <a:solidFill>
                    <a:schemeClr val="tx1"/>
                  </a:solidFill>
                </a:rPr>
                <a:t>), is called a </a:t>
              </a:r>
              <a:r>
                <a:rPr lang="en-US" sz="1600" i="1">
                  <a:solidFill>
                    <a:schemeClr val="tx1"/>
                  </a:solidFill>
                </a:rPr>
                <a:t>statement</a:t>
              </a:r>
              <a:r>
                <a:rPr lang="en-US" sz="16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//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Remaining line after “</a:t>
            </a:r>
            <a:r>
              <a:rPr lang="en-US" sz="2800" b="1" dirty="0" smtClean="0"/>
              <a:t>//</a:t>
            </a:r>
            <a:r>
              <a:rPr lang="en-US" sz="2400" dirty="0" smtClean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 smtClean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 smtClean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/*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ends with “</a:t>
            </a:r>
            <a:r>
              <a:rPr lang="en-US" sz="2800" b="1" dirty="0" smtClean="0"/>
              <a:t>*/</a:t>
            </a:r>
            <a:r>
              <a:rPr lang="en-US" sz="2400" dirty="0" smtClean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smtClean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06381"/>
            <a:ext cx="6286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#</a:t>
            </a:r>
            <a:r>
              <a:rPr lang="en-US" sz="2000" b="1" dirty="0" smtClean="0">
                <a:cs typeface="+mj-cs"/>
              </a:rPr>
              <a:t>include&lt;</a:t>
            </a:r>
            <a:r>
              <a:rPr lang="en-US" sz="2000" b="1" dirty="0" err="1" smtClean="0">
                <a:cs typeface="+mj-cs"/>
              </a:rPr>
              <a:t>iostream</a:t>
            </a:r>
            <a:r>
              <a:rPr lang="en-US" sz="2000" b="1" dirty="0" smtClean="0">
                <a:cs typeface="+mj-cs"/>
              </a:rPr>
              <a:t>&gt;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header file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dirty="0"/>
              <a:t>using namespace </a:t>
            </a:r>
            <a:r>
              <a:rPr lang="en-US" sz="2000" dirty="0" err="1"/>
              <a:t>std</a:t>
            </a:r>
            <a:r>
              <a:rPr lang="en-US" sz="2000" dirty="0"/>
              <a:t>;</a:t>
            </a:r>
          </a:p>
          <a:p>
            <a:r>
              <a:rPr lang="en-US" sz="2000" b="1" dirty="0" err="1" smtClean="0">
                <a:cs typeface="+mj-cs"/>
              </a:rPr>
              <a:t>int</a:t>
            </a:r>
            <a:r>
              <a:rPr lang="en-US" sz="2000" b="1" dirty="0" smtClean="0">
                <a:cs typeface="+mj-cs"/>
              </a:rPr>
              <a:t> main</a:t>
            </a:r>
            <a:r>
              <a:rPr lang="en-US" sz="2000" b="1" dirty="0">
                <a:cs typeface="+mj-cs"/>
              </a:rPr>
              <a:t>( )  </a:t>
            </a:r>
            <a:r>
              <a:rPr lang="en-US" sz="2000" b="1" dirty="0" smtClean="0">
                <a:cs typeface="+mj-cs"/>
              </a:rPr>
              <a:t>                  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000" b="1" dirty="0">
                <a:cs typeface="+mj-cs"/>
              </a:rPr>
              <a:t>{</a:t>
            </a:r>
            <a:endParaRPr lang="en-US" sz="2000" dirty="0"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int    </a:t>
            </a:r>
            <a:r>
              <a:rPr lang="en-US" sz="2400" b="1" dirty="0">
                <a:cs typeface="+mj-cs"/>
              </a:rPr>
              <a:t>x, y , sum ; </a:t>
            </a:r>
            <a:r>
              <a:rPr lang="en-US" sz="2400" b="1" dirty="0" smtClean="0">
                <a:cs typeface="+mj-cs"/>
              </a:rPr>
              <a:t>          // </a:t>
            </a:r>
            <a:r>
              <a:rPr lang="en-US" sz="2400" b="1" dirty="0">
                <a:cs typeface="+mj-cs"/>
              </a:rPr>
              <a:t>declaration part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</a:t>
            </a:r>
            <a:r>
              <a:rPr lang="en-US" sz="2400" b="1" dirty="0" err="1" smtClean="0">
                <a:cs typeface="+mj-cs"/>
              </a:rPr>
              <a:t>cin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&gt;&gt; x &gt;&gt; y ;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sum </a:t>
            </a:r>
            <a:r>
              <a:rPr lang="en-US" sz="2400" b="1" dirty="0">
                <a:cs typeface="+mj-cs"/>
              </a:rPr>
              <a:t>= x + y ; </a:t>
            </a:r>
            <a:endParaRPr lang="en-US" sz="2400" dirty="0">
              <a:cs typeface="+mj-cs"/>
            </a:endParaRPr>
          </a:p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0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cout </a:t>
            </a:r>
            <a:r>
              <a:rPr lang="en-US" sz="2400" b="1" dirty="0">
                <a:cs typeface="+mj-cs"/>
              </a:rPr>
              <a:t>&lt;&lt; sum ;</a:t>
            </a:r>
            <a:endParaRPr lang="en-US" sz="2400" dirty="0">
              <a:cs typeface="+mj-cs"/>
            </a:endParaRPr>
          </a:p>
          <a:p>
            <a:r>
              <a:rPr lang="en-US" sz="2000" b="1" dirty="0" smtClean="0">
                <a:cs typeface="+mj-cs"/>
              </a:rPr>
              <a:t>return 0;</a:t>
            </a:r>
          </a:p>
          <a:p>
            <a:r>
              <a:rPr lang="en-US" sz="2000" b="1" dirty="0" smtClean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Variables are memory location in computer's memory to store data.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names are just the symbolic representation of a memory location.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 smtClean="0">
                <a:solidFill>
                  <a:srgbClr val="FF3300"/>
                </a:solidFill>
              </a:rPr>
              <a:t>Variables Declaration</a:t>
            </a:r>
            <a:endParaRPr lang="ar-EG" sz="28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 smtClean="0"/>
              <a:t>   variable_type    variable_name;</a:t>
            </a:r>
          </a:p>
          <a:p>
            <a:pPr algn="l" rtl="0">
              <a:defRPr/>
            </a:pPr>
            <a:endParaRPr lang="en-US" sz="48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</a:t>
            </a:r>
            <a:r>
              <a:rPr lang="en-US" sz="2800" dirty="0" smtClean="0"/>
              <a:t>int a;</a:t>
            </a:r>
            <a:r>
              <a:rPr lang="en-US" sz="2400" dirty="0" smtClean="0"/>
              <a:t>           </a:t>
            </a:r>
            <a:r>
              <a:rPr lang="en-US" sz="2000" dirty="0" smtClean="0"/>
              <a:t>- Declares a variable named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en-US" sz="2000" dirty="0" smtClean="0"/>
              <a:t>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>
                <a:ea typeface="+mn-ea"/>
                <a:cs typeface="+mn-cs"/>
              </a:rPr>
              <a:t>int a, b, c;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smtClean="0"/>
              <a:t>-  </a:t>
            </a:r>
            <a:r>
              <a:rPr lang="en-US" sz="2000" dirty="0" smtClean="0"/>
              <a:t>Declares three variables, each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endParaRPr lang="en-US" sz="2400" b="1" dirty="0" smtClean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/>
              <a:t>int a; float b;</a:t>
            </a:r>
            <a:endParaRPr lang="ar-EG" sz="2400" dirty="0" smtClean="0"/>
          </a:p>
          <a:p>
            <a:pPr algn="l" rtl="0">
              <a:defRPr/>
            </a:pPr>
            <a:endParaRPr lang="en-US" sz="1400" dirty="0" smtClean="0"/>
          </a:p>
          <a:p>
            <a:pPr algn="l" rtl="0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1497</Words>
  <Application>Microsoft Office PowerPoint</Application>
  <PresentationFormat>On-screen Show (4:3)</PresentationFormat>
  <Paragraphs>407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AvantGarde</vt:lpstr>
      <vt:lpstr>Calibri</vt:lpstr>
      <vt:lpstr>Courier New</vt:lpstr>
      <vt:lpstr>Symbol</vt:lpstr>
      <vt:lpstr>Times</vt:lpstr>
      <vt:lpstr>Times New Roman</vt:lpstr>
      <vt:lpstr>Wingdings</vt:lpstr>
      <vt:lpstr>Pitchbook</vt:lpstr>
      <vt:lpstr>Document</vt:lpstr>
      <vt:lpstr>Chapter 1.2  Introduction to C++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2016-03-22T23:48:58Z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